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Open Sans Extra Bold" charset="1" panose="020B0906030804020204"/>
      <p:regular r:id="rId26"/>
    </p:embeddedFont>
    <p:embeddedFont>
      <p:font typeface="Poppins Bold" charset="1" panose="00000800000000000000"/>
      <p:regular r:id="rId27"/>
    </p:embeddedFont>
    <p:embeddedFont>
      <p:font typeface="Poppins" charset="1" panose="00000500000000000000"/>
      <p:regular r:id="rId28"/>
    </p:embeddedFont>
    <p:embeddedFont>
      <p:font typeface="Barlow Semi-Bold" charset="1" panose="00000700000000000000"/>
      <p:regular r:id="rId29"/>
    </p:embeddedFont>
    <p:embeddedFont>
      <p:font typeface="Tahoma" charset="1" panose="020B060403050404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image54.jpeg" Type="http://schemas.openxmlformats.org/officeDocument/2006/relationships/image"/><Relationship Id="rId4" Target="../media/image5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2" Target="../media/image56.jpe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7857" y="2828056"/>
            <a:ext cx="8852955" cy="447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79"/>
              </a:lnSpc>
              <a:spcBef>
                <a:spcPct val="0"/>
              </a:spcBef>
            </a:pPr>
            <a:r>
              <a:rPr lang="en-US" sz="8556" spc="-222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Mihawk : Drone Surveillance System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" r="0" b="-32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20189" y="8332421"/>
            <a:ext cx="566484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Supervised By Mr. Qasim Malik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380360" y="424031"/>
            <a:ext cx="1527280" cy="1209338"/>
            <a:chOff x="0" y="0"/>
            <a:chExt cx="2036374" cy="1612451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194760"/>
              <a:ext cx="2036374" cy="417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7"/>
                </a:lnSpc>
                <a:spcBef>
                  <a:spcPct val="0"/>
                </a:spcBef>
              </a:pPr>
              <a:r>
                <a:rPr lang="en-US" b="true" sz="1834" spc="-36">
                  <a:solidFill>
                    <a:srgbClr val="145DA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MIHAWK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435463" y="0"/>
              <a:ext cx="1165448" cy="1231649"/>
            </a:xfrm>
            <a:custGeom>
              <a:avLst/>
              <a:gdLst/>
              <a:ahLst/>
              <a:cxnLst/>
              <a:rect r="r" b="b" t="t" l="l"/>
              <a:pathLst>
                <a:path h="1231649" w="1165448">
                  <a:moveTo>
                    <a:pt x="0" y="0"/>
                  </a:moveTo>
                  <a:lnTo>
                    <a:pt x="1165448" y="0"/>
                  </a:lnTo>
                  <a:lnTo>
                    <a:pt x="1165448" y="1231649"/>
                  </a:lnTo>
                  <a:lnTo>
                    <a:pt x="0" y="1231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0928" y="0"/>
            <a:ext cx="5137072" cy="10287000"/>
          </a:xfrm>
          <a:custGeom>
            <a:avLst/>
            <a:gdLst/>
            <a:ahLst/>
            <a:cxnLst/>
            <a:rect r="r" b="b" t="t" l="l"/>
            <a:pathLst>
              <a:path h="10287000" w="5137072">
                <a:moveTo>
                  <a:pt x="0" y="0"/>
                </a:moveTo>
                <a:lnTo>
                  <a:pt x="5137072" y="0"/>
                </a:lnTo>
                <a:lnTo>
                  <a:pt x="51370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643" t="0" r="-8135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2968"/>
            <a:ext cx="14586028" cy="5088907"/>
            <a:chOff x="0" y="0"/>
            <a:chExt cx="3841588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588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904034" y="4181637"/>
            <a:ext cx="1247315" cy="1247315"/>
          </a:xfrm>
          <a:custGeom>
            <a:avLst/>
            <a:gdLst/>
            <a:ahLst/>
            <a:cxnLst/>
            <a:rect r="r" b="b" t="t" l="l"/>
            <a:pathLst>
              <a:path h="1247315" w="1247315">
                <a:moveTo>
                  <a:pt x="0" y="0"/>
                </a:moveTo>
                <a:lnTo>
                  <a:pt x="1247315" y="0"/>
                </a:lnTo>
                <a:lnTo>
                  <a:pt x="1247315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93890" y="4180734"/>
            <a:ext cx="1455648" cy="1248218"/>
          </a:xfrm>
          <a:custGeom>
            <a:avLst/>
            <a:gdLst/>
            <a:ahLst/>
            <a:cxnLst/>
            <a:rect r="r" b="b" t="t" l="l"/>
            <a:pathLst>
              <a:path h="1248218" w="1455648">
                <a:moveTo>
                  <a:pt x="0" y="0"/>
                </a:moveTo>
                <a:lnTo>
                  <a:pt x="1455648" y="0"/>
                </a:lnTo>
                <a:lnTo>
                  <a:pt x="1455648" y="1248218"/>
                </a:lnTo>
                <a:lnTo>
                  <a:pt x="0" y="1248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27991" y="4181637"/>
            <a:ext cx="1125702" cy="1247315"/>
          </a:xfrm>
          <a:custGeom>
            <a:avLst/>
            <a:gdLst/>
            <a:ahLst/>
            <a:cxnLst/>
            <a:rect r="r" b="b" t="t" l="l"/>
            <a:pathLst>
              <a:path h="1247315" w="1125702">
                <a:moveTo>
                  <a:pt x="0" y="0"/>
                </a:moveTo>
                <a:lnTo>
                  <a:pt x="1125702" y="0"/>
                </a:lnTo>
                <a:lnTo>
                  <a:pt x="1125702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70420" y="904875"/>
            <a:ext cx="6041259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Objectives (II)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2920" y="6384261"/>
            <a:ext cx="4161784" cy="68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Reduce response times to potential incidents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69568" y="5756734"/>
            <a:ext cx="2820966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Responce Time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9437" y="6409167"/>
            <a:ext cx="4161784" cy="68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Integrate predictive analytics for early threat detection​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32941" y="5781639"/>
            <a:ext cx="4028281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Early Threat Detection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57083" y="6409167"/>
            <a:ext cx="4161784" cy="137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Enhance data security and integrity through blockchain integration for all surveillance data.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63730" y="5781639"/>
            <a:ext cx="2498823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Security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57811" y="4879922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Core Modules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1825672"/>
            <a:ext cx="6562964" cy="188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Surveillance and Threat Detection: 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Real-time video processing for object detection and crowd behavior analysis.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Advanced AI algorithms to identify security threats like weapons, suspicious objects, or behaviors.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599072"/>
            <a:ext cx="6037065" cy="220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Alert Management: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Immediate notifications for identified threats, ensuring rapid response.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Priority-based alert categorization, enabling faster action for high-risk situations.</a:t>
            </a: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375752"/>
            <a:ext cx="6037065" cy="220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Blockchain Integration: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Secure and tamper-proof storage of surveillance footage and event logs.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Data encryption to ensure the privacy and integrity of captured data.</a:t>
            </a: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152433"/>
            <a:ext cx="6562964" cy="188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User Management: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User authentication and authorization for secure system access.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Role-based access control to restrict system functions based on user permissions.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0420" y="904875"/>
            <a:ext cx="577595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Constraints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60537" y="3072342"/>
            <a:ext cx="15220287" cy="5991506"/>
            <a:chOff x="0" y="0"/>
            <a:chExt cx="4008635" cy="15780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08635" cy="1578010"/>
            </a:xfrm>
            <a:custGeom>
              <a:avLst/>
              <a:gdLst/>
              <a:ahLst/>
              <a:cxnLst/>
              <a:rect r="r" b="b" t="t" l="l"/>
              <a:pathLst>
                <a:path h="1578010" w="4008635">
                  <a:moveTo>
                    <a:pt x="8647" y="0"/>
                  </a:moveTo>
                  <a:lnTo>
                    <a:pt x="3999988" y="0"/>
                  </a:lnTo>
                  <a:cubicBezTo>
                    <a:pt x="4004764" y="0"/>
                    <a:pt x="4008635" y="3871"/>
                    <a:pt x="4008635" y="8647"/>
                  </a:cubicBezTo>
                  <a:lnTo>
                    <a:pt x="4008635" y="1569363"/>
                  </a:lnTo>
                  <a:cubicBezTo>
                    <a:pt x="4008635" y="1574138"/>
                    <a:pt x="4004764" y="1578010"/>
                    <a:pt x="3999988" y="1578010"/>
                  </a:cubicBezTo>
                  <a:lnTo>
                    <a:pt x="8647" y="1578010"/>
                  </a:lnTo>
                  <a:cubicBezTo>
                    <a:pt x="3871" y="1578010"/>
                    <a:pt x="0" y="1574138"/>
                    <a:pt x="0" y="1569363"/>
                  </a:cubicBezTo>
                  <a:lnTo>
                    <a:pt x="0" y="8647"/>
                  </a:lnTo>
                  <a:cubicBezTo>
                    <a:pt x="0" y="3871"/>
                    <a:pt x="3871" y="0"/>
                    <a:pt x="8647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08635" cy="1616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6692721" y="3383044"/>
            <a:ext cx="0" cy="5272524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034538" y="5344413"/>
            <a:ext cx="4767289" cy="42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Adverse Weather Conditions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54227" y="5344413"/>
            <a:ext cx="4908549" cy="42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Regulatory Compliance</a:t>
            </a:r>
          </a:p>
        </p:txBody>
      </p:sp>
      <p:sp>
        <p:nvSpPr>
          <p:cNvPr name="AutoShape 12" id="12"/>
          <p:cNvSpPr/>
          <p:nvPr/>
        </p:nvSpPr>
        <p:spPr>
          <a:xfrm flipH="true">
            <a:off x="11944230" y="3383116"/>
            <a:ext cx="19994" cy="5272524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769342" y="3774356"/>
            <a:ext cx="1313515" cy="988420"/>
          </a:xfrm>
          <a:custGeom>
            <a:avLst/>
            <a:gdLst/>
            <a:ahLst/>
            <a:cxnLst/>
            <a:rect r="r" b="b" t="t" l="l"/>
            <a:pathLst>
              <a:path h="988420" w="1313515">
                <a:moveTo>
                  <a:pt x="0" y="0"/>
                </a:moveTo>
                <a:lnTo>
                  <a:pt x="1313514" y="0"/>
                </a:lnTo>
                <a:lnTo>
                  <a:pt x="1313514" y="988420"/>
                </a:lnTo>
                <a:lnTo>
                  <a:pt x="0" y="98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43140" y="3503367"/>
            <a:ext cx="1656722" cy="1530397"/>
          </a:xfrm>
          <a:custGeom>
            <a:avLst/>
            <a:gdLst/>
            <a:ahLst/>
            <a:cxnLst/>
            <a:rect r="r" b="b" t="t" l="l"/>
            <a:pathLst>
              <a:path h="1530397" w="1656722">
                <a:moveTo>
                  <a:pt x="0" y="0"/>
                </a:moveTo>
                <a:lnTo>
                  <a:pt x="1656722" y="0"/>
                </a:lnTo>
                <a:lnTo>
                  <a:pt x="1656722" y="1530398"/>
                </a:lnTo>
                <a:lnTo>
                  <a:pt x="0" y="1530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88299" y="3648717"/>
            <a:ext cx="1325881" cy="1239699"/>
          </a:xfrm>
          <a:custGeom>
            <a:avLst/>
            <a:gdLst/>
            <a:ahLst/>
            <a:cxnLst/>
            <a:rect r="r" b="b" t="t" l="l"/>
            <a:pathLst>
              <a:path h="1239699" w="1325881">
                <a:moveTo>
                  <a:pt x="0" y="0"/>
                </a:moveTo>
                <a:lnTo>
                  <a:pt x="1325881" y="0"/>
                </a:lnTo>
                <a:lnTo>
                  <a:pt x="1325881" y="1239698"/>
                </a:lnTo>
                <a:lnTo>
                  <a:pt x="0" y="1239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30937" y="5962156"/>
            <a:ext cx="4161784" cy="292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4557" indent="-202278" lvl="1">
              <a:lnSpc>
                <a:spcPts val="2623"/>
              </a:lnSpc>
              <a:buFont typeface="Arial"/>
              <a:buChar char="•"/>
            </a:pPr>
            <a:r>
              <a:rPr lang="en-US" b="true" sz="1873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Limited flight time due to battery capacity.</a:t>
            </a:r>
          </a:p>
          <a:p>
            <a:pPr algn="l" marL="404557" indent="-202278" lvl="1">
              <a:lnSpc>
                <a:spcPts val="2623"/>
              </a:lnSpc>
              <a:buFont typeface="Arial"/>
              <a:buChar char="•"/>
            </a:pPr>
            <a:r>
              <a:rPr lang="en-US" b="true" sz="1873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Impact: 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Surveillance coverage may be interrupted, requiring drones to return for recharging.</a:t>
            </a:r>
          </a:p>
          <a:p>
            <a:pPr algn="l" marL="404557" indent="-202278" lvl="1">
              <a:lnSpc>
                <a:spcPts val="2623"/>
              </a:lnSpc>
              <a:buFont typeface="Arial"/>
              <a:buChar char="•"/>
            </a:pPr>
            <a:r>
              <a:rPr lang="en-US" b="true" sz="1873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Mitigation: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Optimized flight paths and rapid battery swapping.</a:t>
            </a:r>
          </a:p>
          <a:p>
            <a:pPr algn="l">
              <a:lnSpc>
                <a:spcPts val="262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971004" y="5344413"/>
            <a:ext cx="4910190" cy="42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Battery Life of Drones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71641" y="5895697"/>
            <a:ext cx="4161784" cy="292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4557" indent="-202278" lvl="1">
              <a:lnSpc>
                <a:spcPts val="26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73" spc="-3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Challenge: </a:t>
            </a:r>
            <a:r>
              <a:rPr lang="en-US" sz="1873" spc="-3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Weather such as heavy rain, strong winds, or fog can impact drone performance.</a:t>
            </a:r>
          </a:p>
          <a:p>
            <a:pPr algn="l" marL="404557" indent="-202278" lvl="1">
              <a:lnSpc>
                <a:spcPts val="26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73" spc="-3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Impact: </a:t>
            </a:r>
            <a:r>
              <a:rPr lang="en-US" sz="1873" spc="-3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Reduced visibility, compromised data accuracy.</a:t>
            </a:r>
          </a:p>
          <a:p>
            <a:pPr algn="l" marL="404557" indent="-202278" lvl="1">
              <a:lnSpc>
                <a:spcPts val="26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73" spc="-3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Mitigation: </a:t>
            </a:r>
            <a:r>
              <a:rPr lang="en-US" sz="1873" spc="-3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Integration of weather APIs for predictive</a:t>
            </a:r>
            <a:r>
              <a:rPr lang="en-US" b="true" sz="1873" spc="-3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873" spc="-3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adjustments.</a:t>
            </a:r>
          </a:p>
          <a:p>
            <a:pPr algn="l">
              <a:lnSpc>
                <a:spcPts val="2623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370347" y="5962156"/>
            <a:ext cx="4161784" cy="227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4557" indent="-202278" lvl="1">
              <a:lnSpc>
                <a:spcPts val="2623"/>
              </a:lnSpc>
              <a:buFont typeface="Arial"/>
              <a:buChar char="•"/>
            </a:pPr>
            <a:r>
              <a:rPr lang="en-US" b="true" sz="1873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Challenge: 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Stringent regulations  imposed by aviation authorities.</a:t>
            </a:r>
          </a:p>
          <a:p>
            <a:pPr algn="l" marL="404557" indent="-202278" lvl="1">
              <a:lnSpc>
                <a:spcPts val="2623"/>
              </a:lnSpc>
              <a:buFont typeface="Arial"/>
              <a:buChar char="•"/>
            </a:pPr>
            <a:r>
              <a:rPr lang="en-US" b="true" sz="1873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Impact: 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Limited areas for drone operation and restrictions on altitude and distance.</a:t>
            </a:r>
          </a:p>
          <a:p>
            <a:pPr algn="l" marL="404557" indent="-202278" lvl="1">
              <a:lnSpc>
                <a:spcPts val="262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73" spc="-3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Mitigation: </a:t>
            </a:r>
            <a:r>
              <a:rPr lang="en-US" sz="1873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Ensuring compliance with local regulations.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9775" y="457805"/>
            <a:ext cx="5712354" cy="112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8"/>
              </a:lnSpc>
              <a:spcBef>
                <a:spcPct val="0"/>
              </a:spcBef>
            </a:pPr>
            <a:r>
              <a:rPr lang="en-US" b="true" sz="6606" strike="noStrike" u="none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Plan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855479" y="2723478"/>
            <a:ext cx="2577043" cy="2523565"/>
            <a:chOff x="-72390" y="7620"/>
            <a:chExt cx="6487160" cy="63525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2390" y="7620"/>
              <a:ext cx="6487160" cy="6352540"/>
            </a:xfrm>
            <a:custGeom>
              <a:avLst/>
              <a:gdLst/>
              <a:ahLst/>
              <a:cxnLst/>
              <a:rect r="r" b="b" t="t" l="l"/>
              <a:pathLst>
                <a:path h="6352540" w="648716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609979" y="2957162"/>
            <a:ext cx="1131074" cy="11310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8B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46946" y="2957162"/>
            <a:ext cx="1131074" cy="11310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8B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92265" y="5209004"/>
            <a:ext cx="1131074" cy="11310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8B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78463" y="6163048"/>
            <a:ext cx="1131074" cy="11310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8B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270721" y="5209004"/>
            <a:ext cx="1131074" cy="113107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8B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6727390" y="3685876"/>
            <a:ext cx="1174010" cy="28575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6806678" y="5043966"/>
            <a:ext cx="1452935" cy="28575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8685997" y="5690758"/>
            <a:ext cx="916006" cy="28575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0029290" y="5043751"/>
            <a:ext cx="1457751" cy="28575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0386790" y="3685862"/>
            <a:ext cx="1173818" cy="28575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028700" y="2890487"/>
            <a:ext cx="4241322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D0D0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ITERATION 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5758" y="3520407"/>
            <a:ext cx="3898422" cy="122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9"/>
              </a:lnSpc>
              <a:spcBef>
                <a:spcPct val="0"/>
              </a:spcBef>
            </a:pPr>
            <a:r>
              <a:rPr lang="en-US" sz="2199" spc="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Website Development and Machine Learning Model  Setup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17978" y="6088867"/>
            <a:ext cx="4241322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D0D0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ITERATION 4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2454813">
            <a:off x="13936757" y="7706528"/>
            <a:ext cx="6687289" cy="5291318"/>
          </a:xfrm>
          <a:custGeom>
            <a:avLst/>
            <a:gdLst/>
            <a:ahLst/>
            <a:cxnLst/>
            <a:rect r="r" b="b" t="t" l="l"/>
            <a:pathLst>
              <a:path h="5291318" w="6687289">
                <a:moveTo>
                  <a:pt x="0" y="0"/>
                </a:moveTo>
                <a:lnTo>
                  <a:pt x="6687290" y="0"/>
                </a:lnTo>
                <a:lnTo>
                  <a:pt x="6687290" y="5291318"/>
                </a:lnTo>
                <a:lnTo>
                  <a:pt x="0" y="5291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8187286">
            <a:off x="-2529592" y="-1798591"/>
            <a:ext cx="6567361" cy="5196424"/>
          </a:xfrm>
          <a:custGeom>
            <a:avLst/>
            <a:gdLst/>
            <a:ahLst/>
            <a:cxnLst/>
            <a:rect r="r" b="b" t="t" l="l"/>
            <a:pathLst>
              <a:path h="5196424" w="6567361">
                <a:moveTo>
                  <a:pt x="0" y="0"/>
                </a:moveTo>
                <a:lnTo>
                  <a:pt x="6567361" y="0"/>
                </a:lnTo>
                <a:lnTo>
                  <a:pt x="6567361" y="5196424"/>
                </a:lnTo>
                <a:lnTo>
                  <a:pt x="0" y="5196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996271" y="3596607"/>
            <a:ext cx="2295648" cy="837912"/>
          </a:xfrm>
          <a:custGeom>
            <a:avLst/>
            <a:gdLst/>
            <a:ahLst/>
            <a:cxnLst/>
            <a:rect r="r" b="b" t="t" l="l"/>
            <a:pathLst>
              <a:path h="837912" w="2295648">
                <a:moveTo>
                  <a:pt x="0" y="0"/>
                </a:moveTo>
                <a:lnTo>
                  <a:pt x="2295648" y="0"/>
                </a:lnTo>
                <a:lnTo>
                  <a:pt x="2295648" y="837912"/>
                </a:lnTo>
                <a:lnTo>
                  <a:pt x="0" y="83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892265" y="3063695"/>
            <a:ext cx="556543" cy="918010"/>
          </a:xfrm>
          <a:custGeom>
            <a:avLst/>
            <a:gdLst/>
            <a:ahLst/>
            <a:cxnLst/>
            <a:rect r="r" b="b" t="t" l="l"/>
            <a:pathLst>
              <a:path h="918010" w="556543">
                <a:moveTo>
                  <a:pt x="0" y="0"/>
                </a:moveTo>
                <a:lnTo>
                  <a:pt x="556543" y="0"/>
                </a:lnTo>
                <a:lnTo>
                  <a:pt x="556543" y="918009"/>
                </a:lnTo>
                <a:lnTo>
                  <a:pt x="0" y="918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101092" y="5355498"/>
            <a:ext cx="681037" cy="800043"/>
          </a:xfrm>
          <a:custGeom>
            <a:avLst/>
            <a:gdLst/>
            <a:ahLst/>
            <a:cxnLst/>
            <a:rect r="r" b="b" t="t" l="l"/>
            <a:pathLst>
              <a:path h="800043" w="681037">
                <a:moveTo>
                  <a:pt x="0" y="0"/>
                </a:moveTo>
                <a:lnTo>
                  <a:pt x="681036" y="0"/>
                </a:lnTo>
                <a:lnTo>
                  <a:pt x="681036" y="800044"/>
                </a:lnTo>
                <a:lnTo>
                  <a:pt x="0" y="8000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806688" y="6320174"/>
            <a:ext cx="719555" cy="863466"/>
          </a:xfrm>
          <a:custGeom>
            <a:avLst/>
            <a:gdLst/>
            <a:ahLst/>
            <a:cxnLst/>
            <a:rect r="r" b="b" t="t" l="l"/>
            <a:pathLst>
              <a:path h="863466" w="719555">
                <a:moveTo>
                  <a:pt x="0" y="0"/>
                </a:moveTo>
                <a:lnTo>
                  <a:pt x="719554" y="0"/>
                </a:lnTo>
                <a:lnTo>
                  <a:pt x="719554" y="863465"/>
                </a:lnTo>
                <a:lnTo>
                  <a:pt x="0" y="8634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458939" y="5311190"/>
            <a:ext cx="754639" cy="844352"/>
          </a:xfrm>
          <a:custGeom>
            <a:avLst/>
            <a:gdLst/>
            <a:ahLst/>
            <a:cxnLst/>
            <a:rect r="r" b="b" t="t" l="l"/>
            <a:pathLst>
              <a:path h="844352" w="754639">
                <a:moveTo>
                  <a:pt x="0" y="0"/>
                </a:moveTo>
                <a:lnTo>
                  <a:pt x="754639" y="0"/>
                </a:lnTo>
                <a:lnTo>
                  <a:pt x="754639" y="844352"/>
                </a:lnTo>
                <a:lnTo>
                  <a:pt x="0" y="8443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767587" y="3124485"/>
            <a:ext cx="689794" cy="790595"/>
          </a:xfrm>
          <a:custGeom>
            <a:avLst/>
            <a:gdLst/>
            <a:ahLst/>
            <a:cxnLst/>
            <a:rect r="r" b="b" t="t" l="l"/>
            <a:pathLst>
              <a:path h="790595" w="689794">
                <a:moveTo>
                  <a:pt x="0" y="0"/>
                </a:moveTo>
                <a:lnTo>
                  <a:pt x="689793" y="0"/>
                </a:lnTo>
                <a:lnTo>
                  <a:pt x="689793" y="790594"/>
                </a:lnTo>
                <a:lnTo>
                  <a:pt x="0" y="790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3017978" y="2900012"/>
            <a:ext cx="42413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D0D0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ITERATION 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023339" y="7568804"/>
            <a:ext cx="4241322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D0D0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ITERATION 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6088867"/>
            <a:ext cx="4241322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D0D0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ITERATION 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5758" y="6721962"/>
            <a:ext cx="3898422" cy="122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Drone Control and Real-time Monitoring</a:t>
            </a:r>
          </a:p>
          <a:p>
            <a:pPr algn="l" marL="0" indent="0" lvl="0">
              <a:lnSpc>
                <a:spcPts val="3299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7560517" y="8192374"/>
            <a:ext cx="3898422" cy="81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9"/>
              </a:lnSpc>
              <a:spcBef>
                <a:spcPct val="0"/>
              </a:spcBef>
            </a:pPr>
            <a:r>
              <a:rPr lang="en-US" sz="2199" spc="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Surveillance and Threat Detection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020921" y="6731487"/>
            <a:ext cx="3898422" cy="122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Blockchain Integration and Data Management</a:t>
            </a:r>
          </a:p>
          <a:p>
            <a:pPr algn="l" marL="0" indent="0" lvl="0">
              <a:lnSpc>
                <a:spcPts val="3299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3017978" y="3446499"/>
            <a:ext cx="3898422" cy="81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9"/>
              </a:lnSpc>
              <a:spcBef>
                <a:spcPct val="0"/>
              </a:spcBef>
            </a:pPr>
            <a:r>
              <a:rPr lang="en-US" sz="2199" spc="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Final Tweaks and Additional Features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246635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66494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41715" y="2466355"/>
            <a:ext cx="4203375" cy="5973865"/>
            <a:chOff x="0" y="0"/>
            <a:chExt cx="1416547" cy="20132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836861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812082" y="2466355"/>
            <a:ext cx="4203375" cy="5973865"/>
            <a:chOff x="0" y="0"/>
            <a:chExt cx="1416547" cy="20132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3455818" y="2738438"/>
            <a:ext cx="1745761" cy="1745761"/>
          </a:xfrm>
          <a:custGeom>
            <a:avLst/>
            <a:gdLst/>
            <a:ahLst/>
            <a:cxnLst/>
            <a:rect r="r" b="b" t="t" l="l"/>
            <a:pathLst>
              <a:path h="1745761" w="1745761">
                <a:moveTo>
                  <a:pt x="0" y="0"/>
                </a:moveTo>
                <a:lnTo>
                  <a:pt x="1745761" y="0"/>
                </a:lnTo>
                <a:lnTo>
                  <a:pt x="1745761" y="1745762"/>
                </a:lnTo>
                <a:lnTo>
                  <a:pt x="0" y="17457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490476" y="2763962"/>
            <a:ext cx="1307048" cy="1694714"/>
          </a:xfrm>
          <a:custGeom>
            <a:avLst/>
            <a:gdLst/>
            <a:ahLst/>
            <a:cxnLst/>
            <a:rect r="r" b="b" t="t" l="l"/>
            <a:pathLst>
              <a:path h="1694714" w="1307048">
                <a:moveTo>
                  <a:pt x="0" y="0"/>
                </a:moveTo>
                <a:lnTo>
                  <a:pt x="1307048" y="0"/>
                </a:lnTo>
                <a:lnTo>
                  <a:pt x="1307048" y="1694714"/>
                </a:lnTo>
                <a:lnTo>
                  <a:pt x="0" y="1694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086421" y="2763962"/>
            <a:ext cx="1599386" cy="1694714"/>
          </a:xfrm>
          <a:custGeom>
            <a:avLst/>
            <a:gdLst/>
            <a:ahLst/>
            <a:cxnLst/>
            <a:rect r="r" b="b" t="t" l="l"/>
            <a:pathLst>
              <a:path h="1694714" w="1599386">
                <a:moveTo>
                  <a:pt x="0" y="0"/>
                </a:moveTo>
                <a:lnTo>
                  <a:pt x="1599386" y="0"/>
                </a:lnTo>
                <a:lnTo>
                  <a:pt x="1599386" y="1694714"/>
                </a:lnTo>
                <a:lnTo>
                  <a:pt x="0" y="1694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201579" y="130430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Target Users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70355" y="5377088"/>
            <a:ext cx="3579202" cy="307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41984" indent="-270992" lvl="1">
              <a:lnSpc>
                <a:spcPts val="3514"/>
              </a:lnSpc>
              <a:buFont typeface="Arial"/>
              <a:buChar char="•"/>
            </a:pPr>
            <a:r>
              <a:rPr lang="en-US" sz="2510" spc="-5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Private companies offering surveillance services for events, private properties, or high-risk areas.</a:t>
            </a:r>
          </a:p>
          <a:p>
            <a:pPr algn="ctr">
              <a:lnSpc>
                <a:spcPts val="3514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297323" y="4608025"/>
            <a:ext cx="4125266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Private Security Firms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53801" y="5366400"/>
            <a:ext cx="3579202" cy="264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41984" indent="-270992" lvl="1">
              <a:lnSpc>
                <a:spcPts val="3514"/>
              </a:lnSpc>
              <a:buFont typeface="Arial"/>
              <a:buChar char="•"/>
            </a:pPr>
            <a:r>
              <a:rPr lang="en-US" sz="2510" spc="-5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510" spc="-5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overnment bodies responsible for national and regional security.</a:t>
            </a:r>
          </a:p>
          <a:p>
            <a:pPr algn="ctr">
              <a:lnSpc>
                <a:spcPts val="3514"/>
              </a:lnSpc>
            </a:pPr>
          </a:p>
          <a:p>
            <a:pPr algn="ctr">
              <a:lnSpc>
                <a:spcPts val="3514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066494" y="4608025"/>
            <a:ext cx="4154377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Law Enforcement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24168" y="5366400"/>
            <a:ext cx="3579202" cy="2526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41984" indent="-270992" lvl="1">
              <a:lnSpc>
                <a:spcPts val="3514"/>
              </a:lnSpc>
              <a:buFont typeface="Arial"/>
              <a:buChar char="•"/>
            </a:pPr>
            <a:r>
              <a:rPr lang="en-US" sz="2510" spc="-5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Army Forces specialized for security surveillance in remote areas</a:t>
            </a:r>
          </a:p>
          <a:p>
            <a:pPr algn="ctr">
              <a:lnSpc>
                <a:spcPts val="2534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1892789" y="4608025"/>
            <a:ext cx="4122667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Military Personnel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29678" y="6670342"/>
            <a:ext cx="3296071" cy="946825"/>
            <a:chOff x="0" y="0"/>
            <a:chExt cx="922973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96990" y="6670342"/>
            <a:ext cx="3296071" cy="946825"/>
            <a:chOff x="0" y="0"/>
            <a:chExt cx="922973" cy="265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63277" y="6670342"/>
            <a:ext cx="3296071" cy="946825"/>
            <a:chOff x="0" y="0"/>
            <a:chExt cx="922973" cy="265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524585" y="3434700"/>
            <a:ext cx="3238830" cy="3235642"/>
          </a:xfrm>
          <a:custGeom>
            <a:avLst/>
            <a:gdLst/>
            <a:ahLst/>
            <a:cxnLst/>
            <a:rect r="r" b="b" t="t" l="l"/>
            <a:pathLst>
              <a:path h="3235642" w="3238830">
                <a:moveTo>
                  <a:pt x="0" y="0"/>
                </a:moveTo>
                <a:lnTo>
                  <a:pt x="3238830" y="0"/>
                </a:lnTo>
                <a:lnTo>
                  <a:pt x="3238830" y="3235642"/>
                </a:lnTo>
                <a:lnTo>
                  <a:pt x="0" y="323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018473" y="3434700"/>
            <a:ext cx="3297543" cy="3235642"/>
          </a:xfrm>
          <a:custGeom>
            <a:avLst/>
            <a:gdLst/>
            <a:ahLst/>
            <a:cxnLst/>
            <a:rect r="r" b="b" t="t" l="l"/>
            <a:pathLst>
              <a:path h="3235642" w="3297543">
                <a:moveTo>
                  <a:pt x="0" y="0"/>
                </a:moveTo>
                <a:lnTo>
                  <a:pt x="3297542" y="0"/>
                </a:lnTo>
                <a:lnTo>
                  <a:pt x="3297542" y="3235642"/>
                </a:lnTo>
                <a:lnTo>
                  <a:pt x="0" y="32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65" b="-5164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963277" y="3398752"/>
            <a:ext cx="3285024" cy="3307539"/>
          </a:xfrm>
          <a:custGeom>
            <a:avLst/>
            <a:gdLst/>
            <a:ahLst/>
            <a:cxnLst/>
            <a:rect r="r" b="b" t="t" l="l"/>
            <a:pathLst>
              <a:path h="3307539" w="3285024">
                <a:moveTo>
                  <a:pt x="0" y="0"/>
                </a:moveTo>
                <a:lnTo>
                  <a:pt x="3285024" y="0"/>
                </a:lnTo>
                <a:lnTo>
                  <a:pt x="3285024" y="3307539"/>
                </a:lnTo>
                <a:lnTo>
                  <a:pt x="0" y="3307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945" r="0" b="-26622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06781" y="2267663"/>
            <a:ext cx="727443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Team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56990" y="6782995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Usman Malik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0191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24302" y="6782995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Hozefa Rauf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56990" y="7215706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AI/ML Engineer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90588" y="6782995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Hammad Alvi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23789" y="7215706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Full Stack Developer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88361" y="7215706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blockchain enthusiast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16690" y="6217897"/>
            <a:ext cx="238125" cy="247650"/>
            <a:chOff x="0" y="0"/>
            <a:chExt cx="317500" cy="330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84596" y="6217897"/>
            <a:ext cx="238125" cy="247650"/>
            <a:chOff x="0" y="0"/>
            <a:chExt cx="317500" cy="330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16690" y="7209952"/>
            <a:ext cx="238125" cy="247650"/>
            <a:chOff x="0" y="0"/>
            <a:chExt cx="317500" cy="330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53968" y="7209952"/>
            <a:ext cx="238125" cy="247650"/>
            <a:chOff x="0" y="0"/>
            <a:chExt cx="317500" cy="330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584596" y="7209952"/>
            <a:ext cx="238125" cy="247650"/>
            <a:chOff x="0" y="0"/>
            <a:chExt cx="317500" cy="330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851498" y="4556526"/>
            <a:ext cx="1171574" cy="1171574"/>
          </a:xfrm>
          <a:custGeom>
            <a:avLst/>
            <a:gdLst/>
            <a:ahLst/>
            <a:cxnLst/>
            <a:rect r="r" b="b" t="t" l="l"/>
            <a:pathLst>
              <a:path h="1171574" w="1171574">
                <a:moveTo>
                  <a:pt x="0" y="0"/>
                </a:moveTo>
                <a:lnTo>
                  <a:pt x="1171574" y="0"/>
                </a:lnTo>
                <a:lnTo>
                  <a:pt x="1171574" y="1171574"/>
                </a:lnTo>
                <a:lnTo>
                  <a:pt x="0" y="1171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883801" y="7209775"/>
            <a:ext cx="238125" cy="247650"/>
            <a:chOff x="0" y="0"/>
            <a:chExt cx="317500" cy="330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052145" y="7209775"/>
            <a:ext cx="238125" cy="247650"/>
            <a:chOff x="0" y="0"/>
            <a:chExt cx="317500" cy="330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420052" y="7209775"/>
            <a:ext cx="238125" cy="247650"/>
            <a:chOff x="0" y="0"/>
            <a:chExt cx="317500" cy="330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363854" y="7209775"/>
            <a:ext cx="238125" cy="247650"/>
            <a:chOff x="0" y="0"/>
            <a:chExt cx="317500" cy="330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731761" y="7209775"/>
            <a:ext cx="238125" cy="247650"/>
            <a:chOff x="0" y="0"/>
            <a:chExt cx="317500" cy="330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748083" y="7162327"/>
            <a:ext cx="238125" cy="247650"/>
            <a:chOff x="0" y="0"/>
            <a:chExt cx="317500" cy="330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3547808" y="4576147"/>
            <a:ext cx="1133474" cy="1133474"/>
          </a:xfrm>
          <a:custGeom>
            <a:avLst/>
            <a:gdLst/>
            <a:ahLst/>
            <a:cxnLst/>
            <a:rect r="r" b="b" t="t" l="l"/>
            <a:pathLst>
              <a:path h="1133474" w="1133474">
                <a:moveTo>
                  <a:pt x="0" y="0"/>
                </a:moveTo>
                <a:lnTo>
                  <a:pt x="1133474" y="0"/>
                </a:lnTo>
                <a:lnTo>
                  <a:pt x="1133474" y="1133474"/>
                </a:lnTo>
                <a:lnTo>
                  <a:pt x="0" y="1133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4883801" y="6217897"/>
            <a:ext cx="238125" cy="247650"/>
            <a:chOff x="0" y="0"/>
            <a:chExt cx="317500" cy="330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5208252" y="6217897"/>
            <a:ext cx="238125" cy="247650"/>
            <a:chOff x="0" y="0"/>
            <a:chExt cx="317500" cy="330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293140" y="6217897"/>
            <a:ext cx="238125" cy="247650"/>
            <a:chOff x="0" y="0"/>
            <a:chExt cx="317500" cy="330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9655374" y="6217897"/>
            <a:ext cx="238125" cy="247650"/>
            <a:chOff x="0" y="0"/>
            <a:chExt cx="317500" cy="3302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1052145" y="6217897"/>
            <a:ext cx="238125" cy="247650"/>
            <a:chOff x="0" y="0"/>
            <a:chExt cx="317500" cy="3302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1420052" y="6217897"/>
            <a:ext cx="238125" cy="247650"/>
            <a:chOff x="0" y="0"/>
            <a:chExt cx="317500" cy="3302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3547808" y="6217897"/>
            <a:ext cx="238125" cy="247650"/>
            <a:chOff x="0" y="0"/>
            <a:chExt cx="317500" cy="3302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4883801" y="8114566"/>
            <a:ext cx="238125" cy="247650"/>
            <a:chOff x="0" y="0"/>
            <a:chExt cx="317500" cy="3302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5195052" y="8110661"/>
            <a:ext cx="238125" cy="247650"/>
            <a:chOff x="0" y="0"/>
            <a:chExt cx="317500" cy="3302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5748083" y="6180432"/>
            <a:ext cx="238125" cy="247650"/>
            <a:chOff x="0" y="0"/>
            <a:chExt cx="317500" cy="3302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7216690" y="8110661"/>
            <a:ext cx="238125" cy="247650"/>
            <a:chOff x="0" y="0"/>
            <a:chExt cx="317500" cy="3302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12496100" y="4773364"/>
            <a:ext cx="981074" cy="857249"/>
          </a:xfrm>
          <a:custGeom>
            <a:avLst/>
            <a:gdLst/>
            <a:ahLst/>
            <a:cxnLst/>
            <a:rect r="r" b="b" t="t" l="l"/>
            <a:pathLst>
              <a:path h="857249" w="981074">
                <a:moveTo>
                  <a:pt x="0" y="0"/>
                </a:moveTo>
                <a:lnTo>
                  <a:pt x="981074" y="0"/>
                </a:lnTo>
                <a:lnTo>
                  <a:pt x="981074" y="857249"/>
                </a:lnTo>
                <a:lnTo>
                  <a:pt x="0" y="857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9" r="0" b="-69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11052145" y="8114566"/>
            <a:ext cx="238125" cy="247650"/>
            <a:chOff x="0" y="0"/>
            <a:chExt cx="317500" cy="3302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1420052" y="8114566"/>
            <a:ext cx="238125" cy="247650"/>
            <a:chOff x="0" y="0"/>
            <a:chExt cx="317500" cy="3302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5748083" y="8077101"/>
            <a:ext cx="238125" cy="247650"/>
            <a:chOff x="0" y="0"/>
            <a:chExt cx="317500" cy="3302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3363854" y="8114566"/>
            <a:ext cx="238125" cy="247650"/>
            <a:chOff x="0" y="0"/>
            <a:chExt cx="317500" cy="3302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8" id="58"/>
          <p:cNvSpPr/>
          <p:nvPr/>
        </p:nvSpPr>
        <p:spPr>
          <a:xfrm flipH="false" flipV="false" rot="0">
            <a:off x="8914135" y="4545798"/>
            <a:ext cx="1285874" cy="1285874"/>
          </a:xfrm>
          <a:custGeom>
            <a:avLst/>
            <a:gdLst/>
            <a:ahLst/>
            <a:cxnLst/>
            <a:rect r="r" b="b" t="t" l="l"/>
            <a:pathLst>
              <a:path h="1285874" w="1285874">
                <a:moveTo>
                  <a:pt x="0" y="0"/>
                </a:moveTo>
                <a:lnTo>
                  <a:pt x="1285874" y="0"/>
                </a:lnTo>
                <a:lnTo>
                  <a:pt x="1285874" y="1285874"/>
                </a:lnTo>
                <a:lnTo>
                  <a:pt x="0" y="1285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9293140" y="7145089"/>
            <a:ext cx="238125" cy="247650"/>
            <a:chOff x="0" y="0"/>
            <a:chExt cx="317500" cy="3302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9998274" y="6217897"/>
            <a:ext cx="238125" cy="247650"/>
            <a:chOff x="0" y="0"/>
            <a:chExt cx="317500" cy="3302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9293140" y="8110661"/>
            <a:ext cx="238125" cy="247650"/>
            <a:chOff x="0" y="0"/>
            <a:chExt cx="317500" cy="3302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5" id="65"/>
          <p:cNvSpPr/>
          <p:nvPr/>
        </p:nvSpPr>
        <p:spPr>
          <a:xfrm flipH="false" flipV="false" rot="0">
            <a:off x="4645657" y="4720804"/>
            <a:ext cx="1200348" cy="1110868"/>
          </a:xfrm>
          <a:custGeom>
            <a:avLst/>
            <a:gdLst/>
            <a:ahLst/>
            <a:cxnLst/>
            <a:rect r="r" b="b" t="t" l="l"/>
            <a:pathLst>
              <a:path h="1110868" w="1200348">
                <a:moveTo>
                  <a:pt x="0" y="0"/>
                </a:moveTo>
                <a:lnTo>
                  <a:pt x="1200348" y="0"/>
                </a:lnTo>
                <a:lnTo>
                  <a:pt x="1200348" y="1110868"/>
                </a:lnTo>
                <a:lnTo>
                  <a:pt x="0" y="1110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6" id="66"/>
          <p:cNvSpPr/>
          <p:nvPr/>
        </p:nvSpPr>
        <p:spPr>
          <a:xfrm flipH="false" flipV="false" rot="0">
            <a:off x="6824704" y="4679719"/>
            <a:ext cx="1022096" cy="1151953"/>
          </a:xfrm>
          <a:custGeom>
            <a:avLst/>
            <a:gdLst/>
            <a:ahLst/>
            <a:cxnLst/>
            <a:rect r="r" b="b" t="t" l="l"/>
            <a:pathLst>
              <a:path h="1151953" w="1022096">
                <a:moveTo>
                  <a:pt x="0" y="0"/>
                </a:moveTo>
                <a:lnTo>
                  <a:pt x="1022097" y="0"/>
                </a:lnTo>
                <a:lnTo>
                  <a:pt x="1022097" y="1151953"/>
                </a:lnTo>
                <a:lnTo>
                  <a:pt x="0" y="11519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5321904" y="4530601"/>
            <a:ext cx="1099705" cy="1179020"/>
          </a:xfrm>
          <a:custGeom>
            <a:avLst/>
            <a:gdLst/>
            <a:ahLst/>
            <a:cxnLst/>
            <a:rect r="r" b="b" t="t" l="l"/>
            <a:pathLst>
              <a:path h="1179020" w="1099705">
                <a:moveTo>
                  <a:pt x="0" y="0"/>
                </a:moveTo>
                <a:lnTo>
                  <a:pt x="1099704" y="0"/>
                </a:lnTo>
                <a:lnTo>
                  <a:pt x="1099704" y="1179020"/>
                </a:lnTo>
                <a:lnTo>
                  <a:pt x="0" y="11790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7452567" y="1000125"/>
            <a:ext cx="313766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645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Tools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4645657" y="4140033"/>
            <a:ext cx="1317466" cy="39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10"/>
              </a:lnSpc>
              <a:spcBef>
                <a:spcPct val="0"/>
              </a:spcBef>
            </a:pPr>
            <a:r>
              <a:rPr lang="en-US" b="true" sz="2293" spc="-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REACTJS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2933" y="4140033"/>
            <a:ext cx="1369160" cy="39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10"/>
              </a:lnSpc>
              <a:spcBef>
                <a:spcPct val="0"/>
              </a:spcBef>
            </a:pPr>
            <a:r>
              <a:rPr lang="en-US" b="true" sz="2293" spc="-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NODEJS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749901" y="4099780"/>
            <a:ext cx="1202690" cy="39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10"/>
              </a:lnSpc>
              <a:spcBef>
                <a:spcPct val="0"/>
              </a:spcBef>
            </a:pPr>
            <a:r>
              <a:rPr lang="en-US" b="true" sz="2293" spc="-4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MONGO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671996" y="4099780"/>
            <a:ext cx="2270637" cy="39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10"/>
              </a:lnSpc>
              <a:spcBef>
                <a:spcPct val="0"/>
              </a:spcBef>
            </a:pPr>
            <a:r>
              <a:rPr lang="en-US" b="true" sz="2293" spc="-4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DOCKER &amp; K8S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190283" y="4099780"/>
            <a:ext cx="1613446" cy="39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10"/>
              </a:lnSpc>
              <a:spcBef>
                <a:spcPct val="0"/>
              </a:spcBef>
            </a:pPr>
            <a:r>
              <a:rPr lang="en-US" b="true" sz="2293" spc="-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Blockchain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16334" y="4120983"/>
            <a:ext cx="1545590" cy="1031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50"/>
              </a:lnSpc>
              <a:spcBef>
                <a:spcPct val="0"/>
              </a:spcBef>
            </a:pPr>
            <a:r>
              <a:rPr lang="en-US" b="true" sz="2893" spc="-57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Tool Names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8964849" y="4140033"/>
            <a:ext cx="1499302" cy="39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10"/>
              </a:lnSpc>
              <a:spcBef>
                <a:spcPct val="0"/>
              </a:spcBef>
            </a:pPr>
            <a:r>
              <a:rPr lang="en-US" b="true" sz="2293" spc="-4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846987" y="6104232"/>
            <a:ext cx="2377678" cy="5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50"/>
              </a:lnSpc>
              <a:spcBef>
                <a:spcPct val="0"/>
              </a:spcBef>
            </a:pPr>
            <a:r>
              <a:rPr lang="en-US" b="true" sz="2893" spc="-57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Usman Malik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911281" y="7096110"/>
            <a:ext cx="2158752" cy="5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50"/>
              </a:lnSpc>
              <a:spcBef>
                <a:spcPct val="0"/>
              </a:spcBef>
            </a:pPr>
            <a:r>
              <a:rPr lang="en-US" b="true" sz="2893" spc="-57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Hozefa Rauf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827639" y="8000901"/>
            <a:ext cx="2509689" cy="5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50"/>
              </a:lnSpc>
              <a:spcBef>
                <a:spcPct val="0"/>
              </a:spcBef>
            </a:pPr>
            <a:r>
              <a:rPr lang="en-US" b="true" sz="2893" spc="-57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Hammad Alvi</a:t>
            </a:r>
          </a:p>
        </p:txBody>
      </p:sp>
      <p:grpSp>
        <p:nvGrpSpPr>
          <p:cNvPr name="Group 79" id="79"/>
          <p:cNvGrpSpPr/>
          <p:nvPr/>
        </p:nvGrpSpPr>
        <p:grpSpPr>
          <a:xfrm rot="0">
            <a:off x="5208252" y="7209952"/>
            <a:ext cx="238125" cy="247650"/>
            <a:chOff x="0" y="0"/>
            <a:chExt cx="317500" cy="33020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1" id="81"/>
          <p:cNvGrpSpPr/>
          <p:nvPr/>
        </p:nvGrpSpPr>
        <p:grpSpPr>
          <a:xfrm rot="0">
            <a:off x="5540290" y="7209952"/>
            <a:ext cx="238125" cy="247650"/>
            <a:chOff x="0" y="0"/>
            <a:chExt cx="317500" cy="33020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3" id="83"/>
          <p:cNvGrpSpPr/>
          <p:nvPr/>
        </p:nvGrpSpPr>
        <p:grpSpPr>
          <a:xfrm rot="0">
            <a:off x="16081458" y="8077101"/>
            <a:ext cx="238125" cy="247650"/>
            <a:chOff x="0" y="0"/>
            <a:chExt cx="317500" cy="33020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5" id="85"/>
          <p:cNvGrpSpPr/>
          <p:nvPr/>
        </p:nvGrpSpPr>
        <p:grpSpPr>
          <a:xfrm rot="0">
            <a:off x="16414833" y="8077101"/>
            <a:ext cx="238125" cy="247650"/>
            <a:chOff x="0" y="0"/>
            <a:chExt cx="317500" cy="33020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7" id="87"/>
          <p:cNvGrpSpPr/>
          <p:nvPr/>
        </p:nvGrpSpPr>
        <p:grpSpPr>
          <a:xfrm rot="0">
            <a:off x="13731761" y="8114566"/>
            <a:ext cx="238125" cy="247650"/>
            <a:chOff x="0" y="0"/>
            <a:chExt cx="317500" cy="33020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317500" cy="330200"/>
            </a:xfrm>
            <a:custGeom>
              <a:avLst/>
              <a:gdLst/>
              <a:ahLst/>
              <a:cxnLst/>
              <a:rect r="r" b="b" t="t" l="l"/>
              <a:pathLst>
                <a:path h="330200" w="317500">
                  <a:moveTo>
                    <a:pt x="317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317500" y="0"/>
                  </a:lnTo>
                  <a:lnTo>
                    <a:pt x="317500" y="330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420" y="904875"/>
            <a:ext cx="6041259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FAQ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0420" y="2263507"/>
            <a:ext cx="11355253" cy="860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 spc="-4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Mihawk detect threats?</a:t>
            </a:r>
          </a:p>
          <a:p>
            <a:pPr algn="l" marL="481586" indent="-240793" lvl="1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Mihawk uses AI-driven algorithms to analyze live surveillance footage in real time. These algorithms are capable of object detection (e.g., weapons, suspicious items) and behavior analysis (e.g., crowd movements).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30" spc="-4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What role does blockchain play in the system?</a:t>
            </a:r>
          </a:p>
          <a:p>
            <a:pPr algn="l" marL="481586" indent="-240793" lvl="1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 will use the blockchain technology to store and retrieve flagged video footage or frames, m</a:t>
            </a: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aking it highly secure and trustworthy for future reference or legal purposes.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30" spc="-4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Mihawk reduce false alarms?</a:t>
            </a:r>
          </a:p>
          <a:p>
            <a:pPr algn="l" marL="481586" indent="-240793" lvl="1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Mihawk's AI-driven threat detection continuously learns from patterns and behaviors, improving its accuracy over time. 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30" spc="-4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will you find the datasets for the project  or are the datasets publicly available ?</a:t>
            </a:r>
          </a:p>
          <a:p>
            <a:pPr algn="l" marL="481586" indent="-240793" lvl="1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Yes the datasets required to implement and make models are publicly available and included in the references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420" y="904875"/>
            <a:ext cx="6041259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FAQ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0420" y="2482582"/>
            <a:ext cx="11355253" cy="860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 spc="-4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Can Mihawk operate autonomously or does it require manual control?</a:t>
            </a:r>
          </a:p>
          <a:p>
            <a:pPr algn="l" marL="481586" indent="-240793" lvl="1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 will make sure </a:t>
            </a: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Mihawk offers both manual flight control for precise navigation and the ability to automate certain tasks, such as routine surveillance or threat detection. 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30" spc="-4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is video streamed from the drone to the control interface?</a:t>
            </a:r>
          </a:p>
          <a:p>
            <a:pPr algn="l" marL="481586" indent="-240793" lvl="1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We will uses the Real-Time Streaming Protocol (RTSP) via Raspberry Pi integration to transmit high-resolution video from the drone’s camera to the control interface. This ensures live, uninterrupted video feeds that can be monitored through a web application or command center interface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30" spc="-4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scalable is the system for large areas?</a:t>
            </a:r>
          </a:p>
          <a:p>
            <a:pPr algn="l" marL="481586" indent="-240793" lvl="1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 will design Mihawk to be highly scalable, capable of monitoring large areas by deploying multiple drones simultaneously. The system's cloud-based architecture ensures that data from different drones can be centrally processed and analyzed, making it suitable for extensive surveillance operations.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420" y="904875"/>
            <a:ext cx="6041259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FAQ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0420" y="2358757"/>
            <a:ext cx="11355253" cy="62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 spc="-4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What happens if the drone encounters adverse weather conditions?</a:t>
            </a:r>
          </a:p>
          <a:p>
            <a:pPr algn="l" marL="481586" indent="-240793" lvl="1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 will make sure Mihawk integrates weather APIs that allow the system to adjust flight paths or operations based on real-time weather data. In extreme conditions, drones may return to base or switch to alternative surveillance methods, such as ground-based cameras.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  <a:r>
              <a:rPr lang="en-US" sz="2230" spc="-4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How is user access managed within the system?</a:t>
            </a:r>
          </a:p>
          <a:p>
            <a:pPr algn="l" marL="481586" indent="-240793" lvl="1">
              <a:lnSpc>
                <a:spcPts val="3122"/>
              </a:lnSpc>
              <a:buFont typeface="Arial"/>
              <a:buChar char="•"/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 will incorporate</a:t>
            </a: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a User Management module that handles authentication, authorization, and role-based access control. This ensures that only authorized personnel can access sensitive data and functions within the system. Features like 2-Factor Authentication (2FA) further enhance security.</a:t>
            </a: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</a:p>
          <a:p>
            <a:pPr algn="l">
              <a:lnSpc>
                <a:spcPts val="312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29277" y="1746034"/>
            <a:ext cx="6139752" cy="8367548"/>
            <a:chOff x="0" y="0"/>
            <a:chExt cx="8186336" cy="11156731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31927" y="37684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6"/>
                  </a:lnTo>
                  <a:lnTo>
                    <a:pt x="0" y="59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31927" y="1678478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5"/>
                  </a:lnTo>
                  <a:lnTo>
                    <a:pt x="0" y="59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31927" y="2496641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6"/>
                  </a:lnTo>
                  <a:lnTo>
                    <a:pt x="0" y="59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31927" y="810458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5"/>
                  </a:lnTo>
                  <a:lnTo>
                    <a:pt x="0" y="59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14299" y="-34301"/>
              <a:ext cx="4937242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Introduction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321569" y="-34301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14299" y="1555068"/>
              <a:ext cx="5421413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What are the Threats ?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321569" y="1606492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14299" y="2424656"/>
              <a:ext cx="608812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Problem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321569" y="2424656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5400000">
              <a:off x="31927" y="3315157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6"/>
                  </a:lnTo>
                  <a:lnTo>
                    <a:pt x="0" y="59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7321569" y="3243172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14299" y="3246307"/>
              <a:ext cx="608812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Solutions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014299" y="738472"/>
              <a:ext cx="4937242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Motivation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7321569" y="738472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5400000">
              <a:off x="-37684" y="4935739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6"/>
                  </a:lnTo>
                  <a:lnTo>
                    <a:pt x="0" y="59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5400000">
              <a:off x="-37684" y="5754256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5"/>
                  </a:lnTo>
                  <a:lnTo>
                    <a:pt x="0" y="59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5400000">
              <a:off x="-37684" y="6572419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6"/>
                  </a:lnTo>
                  <a:lnTo>
                    <a:pt x="0" y="59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5400000">
              <a:off x="-37684" y="8115524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6"/>
                  </a:lnTo>
                  <a:lnTo>
                    <a:pt x="0" y="59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778010" y="8858567"/>
              <a:ext cx="5754770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5400000">
              <a:off x="-37684" y="8933688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5"/>
                  </a:lnTo>
                  <a:lnTo>
                    <a:pt x="0" y="59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7251958" y="8861702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13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778010" y="9676731"/>
              <a:ext cx="5754770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Tools And Technologies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5400000">
              <a:off x="-37684" y="9751851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6"/>
                  </a:lnTo>
                  <a:lnTo>
                    <a:pt x="0" y="59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7251958" y="9679866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14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5400000">
              <a:off x="-37684" y="7343972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5"/>
                  </a:lnTo>
                  <a:lnTo>
                    <a:pt x="0" y="59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778010" y="10450700"/>
              <a:ext cx="5754770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FAQs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5400000">
              <a:off x="-37684" y="10525821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5"/>
                  </a:lnTo>
                  <a:lnTo>
                    <a:pt x="0" y="59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7251958" y="10453835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15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944688" y="4863754"/>
              <a:ext cx="5992882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Objectives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7251958" y="4863754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07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944688" y="5682270"/>
              <a:ext cx="5754770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Core Modules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7251958" y="5682270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09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944688" y="6500434"/>
              <a:ext cx="5992882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Constraints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7251958" y="6500434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10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778010" y="8043539"/>
              <a:ext cx="5754770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 Target Audience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7251958" y="8043539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12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944688" y="7271986"/>
              <a:ext cx="5992882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Project Plan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7251958" y="7271986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11</a:t>
              </a:r>
            </a:p>
          </p:txBody>
        </p:sp>
        <p:sp>
          <p:nvSpPr>
            <p:cNvPr name="Freeform 48" id="48"/>
            <p:cNvSpPr/>
            <p:nvPr/>
          </p:nvSpPr>
          <p:spPr>
            <a:xfrm flipH="false" flipV="false" rot="5400000">
              <a:off x="31927" y="4116618"/>
              <a:ext cx="668595" cy="593226"/>
            </a:xfrm>
            <a:custGeom>
              <a:avLst/>
              <a:gdLst/>
              <a:ahLst/>
              <a:cxnLst/>
              <a:rect r="r" b="b" t="t" l="l"/>
              <a:pathLst>
                <a:path h="593226" w="668595">
                  <a:moveTo>
                    <a:pt x="0" y="0"/>
                  </a:moveTo>
                  <a:lnTo>
                    <a:pt x="668594" y="0"/>
                  </a:lnTo>
                  <a:lnTo>
                    <a:pt x="668594" y="593226"/>
                  </a:lnTo>
                  <a:lnTo>
                    <a:pt x="0" y="59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 rot="0">
              <a:off x="7321569" y="4044633"/>
              <a:ext cx="86476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06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1014299" y="4047768"/>
              <a:ext cx="6088127" cy="65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Context Diagram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1736306" y="551503"/>
            <a:ext cx="5970053" cy="9424953"/>
          </a:xfrm>
          <a:custGeom>
            <a:avLst/>
            <a:gdLst/>
            <a:ahLst/>
            <a:cxnLst/>
            <a:rect r="r" b="b" t="t" l="l"/>
            <a:pathLst>
              <a:path h="9424953" w="5970053">
                <a:moveTo>
                  <a:pt x="0" y="0"/>
                </a:moveTo>
                <a:lnTo>
                  <a:pt x="5970053" y="0"/>
                </a:lnTo>
                <a:lnTo>
                  <a:pt x="5970053" y="9424954"/>
                </a:lnTo>
                <a:lnTo>
                  <a:pt x="0" y="9424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854" t="0" r="-117295" b="-8523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1733743" y="551503"/>
            <a:ext cx="5972616" cy="9424953"/>
          </a:xfrm>
          <a:custGeom>
            <a:avLst/>
            <a:gdLst/>
            <a:ahLst/>
            <a:cxnLst/>
            <a:rect r="r" b="b" t="t" l="l"/>
            <a:pathLst>
              <a:path h="9424953" w="5972616">
                <a:moveTo>
                  <a:pt x="0" y="0"/>
                </a:moveTo>
                <a:lnTo>
                  <a:pt x="5972616" y="0"/>
                </a:lnTo>
                <a:lnTo>
                  <a:pt x="5972616" y="9424954"/>
                </a:lnTo>
                <a:lnTo>
                  <a:pt x="0" y="9424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</a:blip>
            <a:stretch>
              <a:fillRect l="-56910" t="0" r="-80668" b="-306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3452125" y="339680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9129" y="4155515"/>
            <a:ext cx="9593607" cy="191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784"/>
              </a:lnSpc>
              <a:spcBef>
                <a:spcPct val="0"/>
              </a:spcBef>
            </a:pPr>
            <a:r>
              <a:rPr lang="en-US" sz="1127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818366" y="756959"/>
            <a:ext cx="1527280" cy="1209338"/>
            <a:chOff x="0" y="0"/>
            <a:chExt cx="2036374" cy="161245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94760"/>
              <a:ext cx="2036374" cy="417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7"/>
                </a:lnSpc>
                <a:spcBef>
                  <a:spcPct val="0"/>
                </a:spcBef>
              </a:pPr>
              <a:r>
                <a:rPr lang="en-US" b="true" sz="1834" spc="-36">
                  <a:solidFill>
                    <a:srgbClr val="145DA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MIHAWK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435463" y="0"/>
              <a:ext cx="1165448" cy="1231649"/>
            </a:xfrm>
            <a:custGeom>
              <a:avLst/>
              <a:gdLst/>
              <a:ahLst/>
              <a:cxnLst/>
              <a:rect r="r" b="b" t="t" l="l"/>
              <a:pathLst>
                <a:path h="1231649" w="1165448">
                  <a:moveTo>
                    <a:pt x="0" y="0"/>
                  </a:moveTo>
                  <a:lnTo>
                    <a:pt x="1165448" y="0"/>
                  </a:lnTo>
                  <a:lnTo>
                    <a:pt x="1165448" y="1231649"/>
                  </a:lnTo>
                  <a:lnTo>
                    <a:pt x="0" y="1231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398912" y="1104954"/>
            <a:ext cx="6583680" cy="8229600"/>
          </a:xfrm>
          <a:custGeom>
            <a:avLst/>
            <a:gdLst/>
            <a:ahLst/>
            <a:cxnLst/>
            <a:rect r="r" b="b" t="t" l="l"/>
            <a:pathLst>
              <a:path h="8229600" w="6583680">
                <a:moveTo>
                  <a:pt x="0" y="0"/>
                </a:moveTo>
                <a:lnTo>
                  <a:pt x="6583680" y="0"/>
                </a:lnTo>
                <a:lnTo>
                  <a:pt x="65836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8806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208" r="0" b="-10768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236467"/>
            <a:ext cx="10494490" cy="328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Mihawk aims to revolutionize surveillance systems by using drones for real-time monitoring, threat detection, and blockchain for secure data storage.  The system provides :</a:t>
            </a:r>
          </a:p>
          <a:p>
            <a:pPr algn="l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Enhanced situational awareness</a:t>
            </a:r>
          </a:p>
          <a:p>
            <a:pPr algn="l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Faster response times</a:t>
            </a:r>
          </a:p>
          <a:p>
            <a:pPr algn="l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Better threat detection.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</a:p>
          <a:p>
            <a:pPr algn="l">
              <a:lnSpc>
                <a:spcPts val="328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18897" y="4961403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Motivation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1825672"/>
            <a:ext cx="6562964" cy="188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Real-World Security Challenges 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Delayed response times in detecting and reacting to threats.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False alarms leading to inefficiencies and wasted resources.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743521"/>
            <a:ext cx="6037065" cy="188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Increasing Demand for Advanced Security Solutions 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Rising security threats such as terrorism, theft, and public safety incidents demand more effective and real-time surveillance technologies.</a:t>
            </a: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375752"/>
            <a:ext cx="6220736" cy="188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Inspiration from Recent Technological Advancements 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advancement of drone technology, AI-driven threat detection, and blockchain inspired the development of Mihawk to leverage these cutting-edge technologies for real-time surveillance.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355214"/>
            <a:ext cx="6562964" cy="157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 Interest and Passion 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team’s personal interest in security technology, AI, and drone innovations played a significant role.</a:t>
            </a: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476" y="-26382"/>
            <a:ext cx="18288000" cy="5169882"/>
          </a:xfrm>
          <a:custGeom>
            <a:avLst/>
            <a:gdLst/>
            <a:ahLst/>
            <a:cxnLst/>
            <a:rect r="r" b="b" t="t" l="l"/>
            <a:pathLst>
              <a:path h="5169882" w="18288000">
                <a:moveTo>
                  <a:pt x="0" y="0"/>
                </a:moveTo>
                <a:lnTo>
                  <a:pt x="18288000" y="0"/>
                </a:lnTo>
                <a:lnTo>
                  <a:pt x="18288000" y="5169882"/>
                </a:lnTo>
                <a:lnTo>
                  <a:pt x="0" y="516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343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43694" y="2903493"/>
            <a:ext cx="10043565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What are the Threats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043618"/>
            <a:ext cx="10494490" cy="287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Mihawk is designed to address several real-world security threats, including:</a:t>
            </a:r>
          </a:p>
          <a:p>
            <a:pPr algn="l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Unattended Baggage</a:t>
            </a:r>
          </a:p>
          <a:p>
            <a:pPr algn="l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Weapons and Knives</a:t>
            </a:r>
          </a:p>
          <a:p>
            <a:pPr algn="l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Street Brawls/Fights</a:t>
            </a:r>
          </a:p>
          <a:p>
            <a:pPr algn="l">
              <a:lnSpc>
                <a:spcPts val="3288"/>
              </a:lnSpc>
            </a:pPr>
          </a:p>
          <a:p>
            <a:pPr algn="l">
              <a:lnSpc>
                <a:spcPts val="328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1192" y="2559417"/>
            <a:ext cx="792250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39731" t="0" r="-3973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09132" y="5143500"/>
            <a:ext cx="11387207" cy="3298724"/>
            <a:chOff x="0" y="0"/>
            <a:chExt cx="2999100" cy="868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99100" cy="868800"/>
            </a:xfrm>
            <a:custGeom>
              <a:avLst/>
              <a:gdLst/>
              <a:ahLst/>
              <a:cxnLst/>
              <a:rect r="r" b="b" t="t" l="l"/>
              <a:pathLst>
                <a:path h="868800" w="29991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55593" y="4814991"/>
            <a:ext cx="2772169" cy="1053752"/>
            <a:chOff x="0" y="0"/>
            <a:chExt cx="1013291" cy="385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3291" cy="385170"/>
            </a:xfrm>
            <a:custGeom>
              <a:avLst/>
              <a:gdLst/>
              <a:ahLst/>
              <a:cxnLst/>
              <a:rect r="r" b="b" t="t" l="l"/>
              <a:pathLst>
                <a:path h="385170" w="1013291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256705"/>
                  </a:lnTo>
                  <a:cubicBezTo>
                    <a:pt x="1013291" y="327654"/>
                    <a:pt x="955775" y="385170"/>
                    <a:pt x="884826" y="385170"/>
                  </a:cubicBezTo>
                  <a:lnTo>
                    <a:pt x="128466" y="385170"/>
                  </a:lnTo>
                  <a:cubicBezTo>
                    <a:pt x="57516" y="385170"/>
                    <a:pt x="0" y="327654"/>
                    <a:pt x="0" y="256705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013291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Limited Coverage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912407" y="4814991"/>
            <a:ext cx="2772169" cy="1053752"/>
            <a:chOff x="0" y="0"/>
            <a:chExt cx="1013291" cy="3851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3291" cy="385170"/>
            </a:xfrm>
            <a:custGeom>
              <a:avLst/>
              <a:gdLst/>
              <a:ahLst/>
              <a:cxnLst/>
              <a:rect r="r" b="b" t="t" l="l"/>
              <a:pathLst>
                <a:path h="385170" w="1013291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256705"/>
                  </a:lnTo>
                  <a:cubicBezTo>
                    <a:pt x="1013291" y="327654"/>
                    <a:pt x="955775" y="385170"/>
                    <a:pt x="884826" y="385170"/>
                  </a:cubicBezTo>
                  <a:lnTo>
                    <a:pt x="128466" y="385170"/>
                  </a:lnTo>
                  <a:cubicBezTo>
                    <a:pt x="57516" y="385170"/>
                    <a:pt x="0" y="327654"/>
                    <a:pt x="0" y="256705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013291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Delayed Threat Detection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69222" y="4814991"/>
            <a:ext cx="2670160" cy="1053752"/>
            <a:chOff x="0" y="0"/>
            <a:chExt cx="976004" cy="3851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6004" cy="385170"/>
            </a:xfrm>
            <a:custGeom>
              <a:avLst/>
              <a:gdLst/>
              <a:ahLst/>
              <a:cxnLst/>
              <a:rect r="r" b="b" t="t" l="l"/>
              <a:pathLst>
                <a:path h="385170" w="976004">
                  <a:moveTo>
                    <a:pt x="133373" y="0"/>
                  </a:moveTo>
                  <a:lnTo>
                    <a:pt x="842631" y="0"/>
                  </a:lnTo>
                  <a:cubicBezTo>
                    <a:pt x="878004" y="0"/>
                    <a:pt x="911928" y="14052"/>
                    <a:pt x="936940" y="39064"/>
                  </a:cubicBezTo>
                  <a:cubicBezTo>
                    <a:pt x="961953" y="64077"/>
                    <a:pt x="976004" y="98001"/>
                    <a:pt x="976004" y="133373"/>
                  </a:cubicBezTo>
                  <a:lnTo>
                    <a:pt x="976004" y="251797"/>
                  </a:lnTo>
                  <a:cubicBezTo>
                    <a:pt x="976004" y="325457"/>
                    <a:pt x="916291" y="385170"/>
                    <a:pt x="842631" y="385170"/>
                  </a:cubicBezTo>
                  <a:lnTo>
                    <a:pt x="133373" y="385170"/>
                  </a:lnTo>
                  <a:cubicBezTo>
                    <a:pt x="59713" y="385170"/>
                    <a:pt x="0" y="325457"/>
                    <a:pt x="0" y="251797"/>
                  </a:cubicBezTo>
                  <a:lnTo>
                    <a:pt x="0" y="133373"/>
                  </a:lnTo>
                  <a:cubicBezTo>
                    <a:pt x="0" y="59713"/>
                    <a:pt x="59713" y="0"/>
                    <a:pt x="1333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976004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Operational Inefficiency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310929" y="5922769"/>
            <a:ext cx="2661498" cy="227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4"/>
              </a:lnSpc>
              <a:spcBef>
                <a:spcPct val="0"/>
              </a:spcBef>
            </a:pPr>
            <a:r>
              <a:rPr lang="en-US" sz="1867" spc="-3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Traditional surveillance systems rely on static cameras, which create blind spots and leave areas unmonitored, increasing security risks.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00562" y="5972934"/>
            <a:ext cx="2661498" cy="195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4"/>
              </a:lnSpc>
              <a:spcBef>
                <a:spcPct val="0"/>
              </a:spcBef>
            </a:pPr>
            <a:r>
              <a:rPr lang="en-US" sz="1867" spc="-3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Traditional systems often detect threats too late, slowing down the response and allowing incidents to escalate.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33696" y="5934834"/>
            <a:ext cx="2661498" cy="227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4"/>
              </a:lnSpc>
              <a:spcBef>
                <a:spcPct val="0"/>
              </a:spcBef>
            </a:pPr>
            <a:r>
              <a:rPr lang="en-US" sz="1867" spc="-3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Static surveillance systems demand significant human oversight, which can be resource-intensive and lead to inefficient security management.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3997" y="3298645"/>
            <a:ext cx="5841799" cy="6843278"/>
            <a:chOff x="0" y="0"/>
            <a:chExt cx="1554321" cy="18207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820783"/>
            </a:xfrm>
            <a:custGeom>
              <a:avLst/>
              <a:gdLst/>
              <a:ahLst/>
              <a:cxnLst/>
              <a:rect r="r" b="b" t="t" l="l"/>
              <a:pathLst>
                <a:path h="1820783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762471"/>
                  </a:lnTo>
                  <a:cubicBezTo>
                    <a:pt x="1554321" y="1777937"/>
                    <a:pt x="1548177" y="1792768"/>
                    <a:pt x="1537241" y="1803704"/>
                  </a:cubicBezTo>
                  <a:cubicBezTo>
                    <a:pt x="1526306" y="1814639"/>
                    <a:pt x="1511474" y="1820783"/>
                    <a:pt x="1496009" y="1820783"/>
                  </a:cubicBezTo>
                  <a:lnTo>
                    <a:pt x="58312" y="1820783"/>
                  </a:lnTo>
                  <a:cubicBezTo>
                    <a:pt x="42846" y="1820783"/>
                    <a:pt x="28015" y="1814639"/>
                    <a:pt x="17079" y="1803704"/>
                  </a:cubicBezTo>
                  <a:cubicBezTo>
                    <a:pt x="6144" y="1792768"/>
                    <a:pt x="0" y="1777937"/>
                    <a:pt x="0" y="1762471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8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24860" y="3298645"/>
            <a:ext cx="5841799" cy="6843278"/>
            <a:chOff x="0" y="0"/>
            <a:chExt cx="1554321" cy="18207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820783"/>
            </a:xfrm>
            <a:custGeom>
              <a:avLst/>
              <a:gdLst/>
              <a:ahLst/>
              <a:cxnLst/>
              <a:rect r="r" b="b" t="t" l="l"/>
              <a:pathLst>
                <a:path h="1820783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762471"/>
                  </a:lnTo>
                  <a:cubicBezTo>
                    <a:pt x="1554321" y="1777937"/>
                    <a:pt x="1548177" y="1792768"/>
                    <a:pt x="1537241" y="1803704"/>
                  </a:cubicBezTo>
                  <a:cubicBezTo>
                    <a:pt x="1526306" y="1814639"/>
                    <a:pt x="1511474" y="1820783"/>
                    <a:pt x="1496009" y="1820783"/>
                  </a:cubicBezTo>
                  <a:lnTo>
                    <a:pt x="58312" y="1820783"/>
                  </a:lnTo>
                  <a:cubicBezTo>
                    <a:pt x="42846" y="1820783"/>
                    <a:pt x="28015" y="1814639"/>
                    <a:pt x="17079" y="1803704"/>
                  </a:cubicBezTo>
                  <a:cubicBezTo>
                    <a:pt x="6144" y="1792768"/>
                    <a:pt x="0" y="1777937"/>
                    <a:pt x="0" y="1762471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8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204" y="3298645"/>
            <a:ext cx="5841799" cy="6843278"/>
            <a:chOff x="0" y="0"/>
            <a:chExt cx="1554321" cy="18207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820783"/>
            </a:xfrm>
            <a:custGeom>
              <a:avLst/>
              <a:gdLst/>
              <a:ahLst/>
              <a:cxnLst/>
              <a:rect r="r" b="b" t="t" l="l"/>
              <a:pathLst>
                <a:path h="1820783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762471"/>
                  </a:lnTo>
                  <a:cubicBezTo>
                    <a:pt x="1554321" y="1777937"/>
                    <a:pt x="1548177" y="1792768"/>
                    <a:pt x="1537241" y="1803704"/>
                  </a:cubicBezTo>
                  <a:cubicBezTo>
                    <a:pt x="1526306" y="1814639"/>
                    <a:pt x="1511474" y="1820783"/>
                    <a:pt x="1496009" y="1820783"/>
                  </a:cubicBezTo>
                  <a:lnTo>
                    <a:pt x="58312" y="1820783"/>
                  </a:lnTo>
                  <a:cubicBezTo>
                    <a:pt x="42846" y="1820783"/>
                    <a:pt x="28015" y="1814639"/>
                    <a:pt x="17079" y="1803704"/>
                  </a:cubicBezTo>
                  <a:cubicBezTo>
                    <a:pt x="6144" y="1792768"/>
                    <a:pt x="0" y="1777937"/>
                    <a:pt x="0" y="1762471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8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36998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4604" y="3447950"/>
            <a:ext cx="5570690" cy="3133474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14835" t="0" r="-14835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58655" y="3447950"/>
            <a:ext cx="5570690" cy="3133474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228" r="0" b="-9228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49552" y="3446286"/>
            <a:ext cx="5570690" cy="3133474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9228" r="0" b="-9228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5417025" y="1886201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Solutions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95061" y="7116897"/>
            <a:ext cx="5297877" cy="186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5"/>
              </a:lnSpc>
              <a:spcBef>
                <a:spcPct val="0"/>
              </a:spcBef>
            </a:pPr>
            <a:r>
              <a:rPr lang="en-US" sz="2132" spc="-4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Mihawk employs sophisticated algorithms for real-time video processing and object detection, enabling immediate identification of potential threats.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91020" y="7116897"/>
            <a:ext cx="5297877" cy="1488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5"/>
              </a:lnSpc>
              <a:spcBef>
                <a:spcPct val="0"/>
              </a:spcBef>
            </a:pPr>
            <a:r>
              <a:rPr lang="en-US" sz="2132" spc="-4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Mihawk is designed to generate instant alerts for any detected threats, ensuring that security personnel can take prompt action when necessary.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4604" y="6659120"/>
            <a:ext cx="5531889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Dynamic Surveillance Coverage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1010" y="7116897"/>
            <a:ext cx="5297877" cy="1488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5"/>
              </a:lnSpc>
              <a:spcBef>
                <a:spcPct val="0"/>
              </a:spcBef>
            </a:pPr>
            <a:r>
              <a:rPr lang="en-US" sz="2132" spc="-4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Mihawk utilizes advanced drone technology to achieve dynamic surveillance coverage across expansive areas.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58655" y="6659120"/>
            <a:ext cx="5531889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Real-Time Threat Detection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49552" y="6659120"/>
            <a:ext cx="5531889" cy="78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Immediate Alerts and Notifications</a:t>
            </a:r>
          </a:p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23792" y="1778767"/>
            <a:ext cx="12250740" cy="7110466"/>
            <a:chOff x="0" y="0"/>
            <a:chExt cx="3226532" cy="1872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6532" cy="1872715"/>
            </a:xfrm>
            <a:custGeom>
              <a:avLst/>
              <a:gdLst/>
              <a:ahLst/>
              <a:cxnLst/>
              <a:rect r="r" b="b" t="t" l="l"/>
              <a:pathLst>
                <a:path h="1872715" w="3226532">
                  <a:moveTo>
                    <a:pt x="10743" y="0"/>
                  </a:moveTo>
                  <a:lnTo>
                    <a:pt x="3215789" y="0"/>
                  </a:lnTo>
                  <a:cubicBezTo>
                    <a:pt x="3221722" y="0"/>
                    <a:pt x="3226532" y="4810"/>
                    <a:pt x="3226532" y="10743"/>
                  </a:cubicBezTo>
                  <a:lnTo>
                    <a:pt x="3226532" y="1861972"/>
                  </a:lnTo>
                  <a:cubicBezTo>
                    <a:pt x="3226532" y="1867905"/>
                    <a:pt x="3221722" y="1872715"/>
                    <a:pt x="3215789" y="1872715"/>
                  </a:cubicBezTo>
                  <a:lnTo>
                    <a:pt x="10743" y="1872715"/>
                  </a:lnTo>
                  <a:cubicBezTo>
                    <a:pt x="4810" y="1872715"/>
                    <a:pt x="0" y="1867905"/>
                    <a:pt x="0" y="1861972"/>
                  </a:cubicBezTo>
                  <a:lnTo>
                    <a:pt x="0" y="10743"/>
                  </a:lnTo>
                  <a:cubicBezTo>
                    <a:pt x="0" y="4810"/>
                    <a:pt x="4810" y="0"/>
                    <a:pt x="1074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26532" cy="191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05547" y="2116816"/>
            <a:ext cx="8788108" cy="6415318"/>
          </a:xfrm>
          <a:custGeom>
            <a:avLst/>
            <a:gdLst/>
            <a:ahLst/>
            <a:cxnLst/>
            <a:rect r="r" b="b" t="t" l="l"/>
            <a:pathLst>
              <a:path h="6415318" w="8788108">
                <a:moveTo>
                  <a:pt x="0" y="0"/>
                </a:moveTo>
                <a:lnTo>
                  <a:pt x="8788108" y="0"/>
                </a:lnTo>
                <a:lnTo>
                  <a:pt x="8788108" y="6415318"/>
                </a:lnTo>
                <a:lnTo>
                  <a:pt x="0" y="641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08495" y="355867"/>
            <a:ext cx="7561989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Context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0928" y="0"/>
            <a:ext cx="5137072" cy="10287000"/>
          </a:xfrm>
          <a:custGeom>
            <a:avLst/>
            <a:gdLst/>
            <a:ahLst/>
            <a:cxnLst/>
            <a:rect r="r" b="b" t="t" l="l"/>
            <a:pathLst>
              <a:path h="10287000" w="5137072">
                <a:moveTo>
                  <a:pt x="0" y="0"/>
                </a:moveTo>
                <a:lnTo>
                  <a:pt x="5137072" y="0"/>
                </a:lnTo>
                <a:lnTo>
                  <a:pt x="51370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643" t="0" r="-8135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852968"/>
            <a:ext cx="14586028" cy="5088907"/>
            <a:chOff x="0" y="0"/>
            <a:chExt cx="3841588" cy="13402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41588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451037" y="4279167"/>
            <a:ext cx="1630478" cy="1247315"/>
          </a:xfrm>
          <a:custGeom>
            <a:avLst/>
            <a:gdLst/>
            <a:ahLst/>
            <a:cxnLst/>
            <a:rect r="r" b="b" t="t" l="l"/>
            <a:pathLst>
              <a:path h="1247315" w="1630478">
                <a:moveTo>
                  <a:pt x="0" y="0"/>
                </a:moveTo>
                <a:lnTo>
                  <a:pt x="1630478" y="0"/>
                </a:lnTo>
                <a:lnTo>
                  <a:pt x="1630478" y="1247316"/>
                </a:lnTo>
                <a:lnTo>
                  <a:pt x="0" y="1247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22316" y="4104739"/>
            <a:ext cx="1324213" cy="1324213"/>
          </a:xfrm>
          <a:custGeom>
            <a:avLst/>
            <a:gdLst/>
            <a:ahLst/>
            <a:cxnLst/>
            <a:rect r="r" b="b" t="t" l="l"/>
            <a:pathLst>
              <a:path h="1324213" w="1324213">
                <a:moveTo>
                  <a:pt x="0" y="0"/>
                </a:moveTo>
                <a:lnTo>
                  <a:pt x="1324213" y="0"/>
                </a:lnTo>
                <a:lnTo>
                  <a:pt x="1324213" y="1324213"/>
                </a:lnTo>
                <a:lnTo>
                  <a:pt x="0" y="1324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19005" y="4104739"/>
            <a:ext cx="1455648" cy="1248218"/>
          </a:xfrm>
          <a:custGeom>
            <a:avLst/>
            <a:gdLst/>
            <a:ahLst/>
            <a:cxnLst/>
            <a:rect r="r" b="b" t="t" l="l"/>
            <a:pathLst>
              <a:path h="1248218" w="1455648">
                <a:moveTo>
                  <a:pt x="0" y="0"/>
                </a:moveTo>
                <a:lnTo>
                  <a:pt x="1455649" y="0"/>
                </a:lnTo>
                <a:lnTo>
                  <a:pt x="1455649" y="1248219"/>
                </a:lnTo>
                <a:lnTo>
                  <a:pt x="0" y="1248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70420" y="904875"/>
            <a:ext cx="577595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Objectives (I)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2920" y="6384261"/>
            <a:ext cx="4161784" cy="103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Improve surveillance coverage by eliminating blind spots through manual drone control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2920" y="5756734"/>
            <a:ext cx="3961619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Improved Surveillance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9437" y="6409167"/>
            <a:ext cx="4161784" cy="68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Detect and notify authorities of security threats in real-time.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19513" y="5781639"/>
            <a:ext cx="3336396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Real Time Alerts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57083" y="6409167"/>
            <a:ext cx="4161784" cy="68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Increase the accuracy of detecting security-related events.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58629" y="5781639"/>
            <a:ext cx="3576401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Improved Detection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DAGSCM3oDl8</dc:identifier>
  <dcterms:modified xsi:type="dcterms:W3CDTF">2011-08-01T06:04:30Z</dcterms:modified>
  <cp:revision>1</cp:revision>
  <dc:title>Mihawk : Drone Surveillance System</dc:title>
</cp:coreProperties>
</file>